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71" r:id="rId5"/>
    <p:sldId id="269" r:id="rId6"/>
    <p:sldId id="272" r:id="rId7"/>
    <p:sldId id="273" r:id="rId8"/>
    <p:sldId id="276" r:id="rId9"/>
    <p:sldId id="277" r:id="rId10"/>
    <p:sldId id="275" r:id="rId11"/>
    <p:sldId id="274" r:id="rId12"/>
    <p:sldId id="278" r:id="rId13"/>
    <p:sldId id="279" r:id="rId14"/>
    <p:sldId id="280" r:id="rId15"/>
    <p:sldId id="267" r:id="rId16"/>
    <p:sldId id="283" r:id="rId17"/>
    <p:sldId id="286" r:id="rId18"/>
    <p:sldId id="266" r:id="rId19"/>
    <p:sldId id="281" r:id="rId20"/>
    <p:sldId id="268" r:id="rId21"/>
    <p:sldId id="287" r:id="rId22"/>
    <p:sldId id="28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7C80"/>
    <a:srgbClr val="00FF00"/>
    <a:srgbClr val="CCFF99"/>
    <a:srgbClr val="66FF99"/>
    <a:srgbClr val="FF505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3773F6-4ADF-459F-8B53-7E4259AB73AA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A71E0-727B-42E1-BAEA-73D06E2F4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161DC-87D3-402E-84FA-BFF8E43E43C9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DCDB3-4355-4732-918D-2840DC1EE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250FA8-A6B9-4F4C-819F-F6AD34135C6B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6077E-C3CA-4D40-888D-78B63903F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4A3877-C72E-4F9A-A151-95D571672E50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2B13C-9E3B-473E-85F7-1E74399D3C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57051-F347-4EFA-B89E-5BD2698E0798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6939E-D1EE-4A66-BF15-388091F24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29070-DAFB-45CF-B420-409E043F5F6D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734A3-8332-4CAF-A22E-D44816B66E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D9A52A-14A3-4A3C-990E-344CA9CCAA69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D7D91-70BA-4D88-8B31-40C4687251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A90B27-0A0D-4AA1-A88A-B2ADBD92CC4D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13111-A0E7-477B-B41F-7060043BA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752230-3342-4553-A794-B4140D9856C8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F6BCF-5FBB-4B73-BA51-709526F96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435E17-EBCB-4F11-BEB7-A5F18A5CBA08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E7A6F-9B74-4A69-9DDA-4763D77F04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C17352-13E1-4030-9129-1A2BD2225C23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9B200-EA5A-4B4F-9E83-1A1FDC3D63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FAEAAD5-126B-4C78-9D64-C27DEE9A9453}" type="datetimeFigureOut">
              <a:rPr lang="en-US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F6095E3-3E8B-4E98-B38A-102671F56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0.xml"/><Relationship Id="rId18" Type="http://schemas.openxmlformats.org/officeDocument/2006/relationships/slide" Target="slide16.xml"/><Relationship Id="rId3" Type="http://schemas.openxmlformats.org/officeDocument/2006/relationships/slide" Target="slide3.xml"/><Relationship Id="rId21" Type="http://schemas.openxmlformats.org/officeDocument/2006/relationships/slide" Target="slide19.xml"/><Relationship Id="rId7" Type="http://schemas.openxmlformats.org/officeDocument/2006/relationships/slide" Target="slide7.xml"/><Relationship Id="rId12" Type="http://schemas.openxmlformats.org/officeDocument/2006/relationships/slide" Target="slide22.xml"/><Relationship Id="rId17" Type="http://schemas.openxmlformats.org/officeDocument/2006/relationships/slide" Target="slide12.xml"/><Relationship Id="rId2" Type="http://schemas.openxmlformats.org/officeDocument/2006/relationships/image" Target="../media/image4.jpeg"/><Relationship Id="rId16" Type="http://schemas.openxmlformats.org/officeDocument/2006/relationships/slide" Target="slide21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8.xml"/><Relationship Id="rId5" Type="http://schemas.openxmlformats.org/officeDocument/2006/relationships/slide" Target="slide5.xml"/><Relationship Id="rId15" Type="http://schemas.openxmlformats.org/officeDocument/2006/relationships/slide" Target="slide17.xml"/><Relationship Id="rId10" Type="http://schemas.openxmlformats.org/officeDocument/2006/relationships/slide" Target="slide14.xml"/><Relationship Id="rId19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3.xml"/><Relationship Id="rId22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4343400"/>
            <a:ext cx="6705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Millionaire Game</a:t>
            </a:r>
            <a:endParaRPr lang="en-US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1" name="Picture 2" descr="E:\cliparts\I to O\Clip Art\Money\Cartoons (Mo - Z)\Money Bags 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62400"/>
            <a:ext cx="2376488" cy="138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152400" y="1066800"/>
            <a:ext cx="838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wants to win </a:t>
            </a: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millions ?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16388" name="Picture 4" descr="http://www.dailyclipart.net/wp-content/uploads/medium/clipart02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600200"/>
            <a:ext cx="2186296" cy="258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143000" y="2286000"/>
            <a:ext cx="739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Which President’s policies were blamed for failing to prevent the Great Depression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286000" y="4191000"/>
            <a:ext cx="441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President Herbert Hoover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219200" y="2362200"/>
            <a:ext cx="723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World War I was originally called </a:t>
            </a:r>
            <a:r>
              <a:rPr lang="en-US" sz="2800" dirty="0" smtClean="0"/>
              <a:t>______.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229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971800" y="4267200"/>
            <a:ext cx="281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 Great War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914400" y="2514600"/>
            <a:ext cx="632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Where did the war originate from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3316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200400" y="42672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Europe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447800" y="2286000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When did the war start and end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0" y="228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295400" y="4038600"/>
            <a:ext cx="579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from 28 July 1914 to 11 November 1918</a:t>
            </a:r>
            <a:endParaRPr lang="zh-CN" altLang="en-US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81000" y="2514600"/>
            <a:ext cx="830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Which major groups were on the opposing sides of the war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536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905000" y="4572000"/>
            <a:ext cx="6019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 Allies versus the Central Powers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387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990600" y="2286000"/>
            <a:ext cx="6096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Which countries formed the Allies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219200" y="3657600"/>
            <a:ext cx="5867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Russian Empire, the French Third Republic, the United Kingdom, Italy, </a:t>
            </a:r>
            <a:r>
              <a:rPr lang="en-US" sz="2800" dirty="0" smtClean="0">
                <a:solidFill>
                  <a:schemeClr val="bg1"/>
                </a:solidFill>
              </a:rPr>
              <a:t>Japan, United </a:t>
            </a:r>
            <a:r>
              <a:rPr lang="en-US" sz="2800" dirty="0" smtClean="0">
                <a:solidFill>
                  <a:schemeClr val="bg1"/>
                </a:solidFill>
              </a:rPr>
              <a:t>States</a:t>
            </a:r>
            <a:endParaRPr lang="zh-CN" altLang="en-US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676400" y="2286000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triggered World War I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676400" y="4343400"/>
            <a:ext cx="5638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assassination of Archduke Franz Ferdinand of Austria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Back or Previous 12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85800" y="2057400"/>
            <a:ext cx="7924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Select one reason below why the U.S.A. entered the war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762000" y="38862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unrestricted attacks German submarines were making on American ships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09600" y="2057400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How many people died during </a:t>
            </a:r>
            <a:r>
              <a:rPr lang="en-US" sz="2800" dirty="0" smtClean="0"/>
              <a:t>World </a:t>
            </a:r>
            <a:r>
              <a:rPr lang="en-US" sz="2800" dirty="0" smtClean="0"/>
              <a:t>War I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9460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209800" y="4038600"/>
            <a:ext cx="411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about 17 million people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752600" y="1828800"/>
            <a:ext cx="6781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When did the Second World War occur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0484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352800" y="3886200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1939 to 1945</a:t>
            </a:r>
            <a:endParaRPr lang="zh-CN" alt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400"/>
          <a:ext cx="8839200" cy="6232527"/>
        </p:xfrm>
        <a:graphic>
          <a:graphicData uri="http://schemas.openxmlformats.org/drawingml/2006/table">
            <a:tbl>
              <a:tblPr/>
              <a:tblGrid>
                <a:gridCol w="1768475"/>
                <a:gridCol w="1766888"/>
                <a:gridCol w="1768475"/>
                <a:gridCol w="1766887"/>
                <a:gridCol w="1768475"/>
              </a:tblGrid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3112" name="Rectangle 7"/>
          <p:cNvSpPr>
            <a:spLocks noChangeArrowheads="1"/>
          </p:cNvSpPr>
          <p:nvPr/>
        </p:nvSpPr>
        <p:spPr bwMode="auto">
          <a:xfrm>
            <a:off x="457037" y="175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3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3" name="Rectangle 8"/>
          <p:cNvSpPr>
            <a:spLocks noChangeArrowheads="1"/>
          </p:cNvSpPr>
          <p:nvPr/>
        </p:nvSpPr>
        <p:spPr bwMode="auto">
          <a:xfrm>
            <a:off x="457037" y="2971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4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4" name="Rectangle 9"/>
          <p:cNvSpPr>
            <a:spLocks noChangeArrowheads="1"/>
          </p:cNvSpPr>
          <p:nvPr/>
        </p:nvSpPr>
        <p:spPr bwMode="auto">
          <a:xfrm>
            <a:off x="4570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5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5" name="Rectangle 10"/>
          <p:cNvSpPr>
            <a:spLocks noChangeArrowheads="1"/>
          </p:cNvSpPr>
          <p:nvPr/>
        </p:nvSpPr>
        <p:spPr bwMode="auto">
          <a:xfrm>
            <a:off x="380837" y="54864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6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6" name="Rectangle 11"/>
          <p:cNvSpPr>
            <a:spLocks noChangeArrowheads="1"/>
          </p:cNvSpPr>
          <p:nvPr/>
        </p:nvSpPr>
        <p:spPr bwMode="auto">
          <a:xfrm>
            <a:off x="2057237" y="175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7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7" name="Rectangle 12"/>
          <p:cNvSpPr>
            <a:spLocks noChangeArrowheads="1"/>
          </p:cNvSpPr>
          <p:nvPr/>
        </p:nvSpPr>
        <p:spPr bwMode="auto">
          <a:xfrm>
            <a:off x="20572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8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8" name="Rectangle 13"/>
          <p:cNvSpPr>
            <a:spLocks noChangeArrowheads="1"/>
          </p:cNvSpPr>
          <p:nvPr/>
        </p:nvSpPr>
        <p:spPr bwMode="auto">
          <a:xfrm>
            <a:off x="20572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9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9" name="Rectangle 14"/>
          <p:cNvSpPr>
            <a:spLocks noChangeArrowheads="1"/>
          </p:cNvSpPr>
          <p:nvPr/>
        </p:nvSpPr>
        <p:spPr bwMode="auto">
          <a:xfrm>
            <a:off x="38098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0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0" name="Rectangle 15"/>
          <p:cNvSpPr>
            <a:spLocks noChangeArrowheads="1"/>
          </p:cNvSpPr>
          <p:nvPr/>
        </p:nvSpPr>
        <p:spPr bwMode="auto">
          <a:xfrm>
            <a:off x="54862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1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1" name="Rectangle 16"/>
          <p:cNvSpPr>
            <a:spLocks noChangeArrowheads="1"/>
          </p:cNvSpPr>
          <p:nvPr/>
        </p:nvSpPr>
        <p:spPr bwMode="auto">
          <a:xfrm>
            <a:off x="73150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2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2" name="Rectangle 17"/>
          <p:cNvSpPr>
            <a:spLocks noChangeArrowheads="1"/>
          </p:cNvSpPr>
          <p:nvPr/>
        </p:nvSpPr>
        <p:spPr bwMode="auto">
          <a:xfrm>
            <a:off x="21334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3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3" name="Rectangle 18"/>
          <p:cNvSpPr>
            <a:spLocks noChangeArrowheads="1"/>
          </p:cNvSpPr>
          <p:nvPr/>
        </p:nvSpPr>
        <p:spPr bwMode="auto">
          <a:xfrm>
            <a:off x="37336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4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4" name="Rectangle 19"/>
          <p:cNvSpPr>
            <a:spLocks noChangeArrowheads="1"/>
          </p:cNvSpPr>
          <p:nvPr/>
        </p:nvSpPr>
        <p:spPr bwMode="auto">
          <a:xfrm>
            <a:off x="54100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5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5" name="Rectangle 20"/>
          <p:cNvSpPr>
            <a:spLocks noChangeArrowheads="1"/>
          </p:cNvSpPr>
          <p:nvPr/>
        </p:nvSpPr>
        <p:spPr bwMode="auto">
          <a:xfrm>
            <a:off x="72388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6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6" name="Rectangle 21"/>
          <p:cNvSpPr>
            <a:spLocks noChangeArrowheads="1"/>
          </p:cNvSpPr>
          <p:nvPr/>
        </p:nvSpPr>
        <p:spPr bwMode="auto">
          <a:xfrm>
            <a:off x="37336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7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7" name="Rectangle 22"/>
          <p:cNvSpPr>
            <a:spLocks noChangeArrowheads="1"/>
          </p:cNvSpPr>
          <p:nvPr/>
        </p:nvSpPr>
        <p:spPr bwMode="auto">
          <a:xfrm>
            <a:off x="54100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8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8" name="Rectangle 23"/>
          <p:cNvSpPr>
            <a:spLocks noChangeArrowheads="1"/>
          </p:cNvSpPr>
          <p:nvPr/>
        </p:nvSpPr>
        <p:spPr bwMode="auto">
          <a:xfrm>
            <a:off x="73912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9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9" name="Rectangle 24"/>
          <p:cNvSpPr>
            <a:spLocks noChangeArrowheads="1"/>
          </p:cNvSpPr>
          <p:nvPr/>
        </p:nvSpPr>
        <p:spPr bwMode="auto">
          <a:xfrm>
            <a:off x="5410037" y="1828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20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30" name="Rectangle 25"/>
          <p:cNvSpPr>
            <a:spLocks noChangeArrowheads="1"/>
          </p:cNvSpPr>
          <p:nvPr/>
        </p:nvSpPr>
        <p:spPr bwMode="auto">
          <a:xfrm>
            <a:off x="73152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21" action="ppaction://hlinksldjump"/>
              </a:rPr>
              <a:t>$100</a:t>
            </a:r>
            <a:endParaRPr lang="en-US" sz="4000" b="1" dirty="0"/>
          </a:p>
        </p:txBody>
      </p:sp>
      <p:sp>
        <p:nvSpPr>
          <p:cNvPr id="3131" name="Rectangle 26"/>
          <p:cNvSpPr>
            <a:spLocks noChangeArrowheads="1"/>
          </p:cNvSpPr>
          <p:nvPr/>
        </p:nvSpPr>
        <p:spPr bwMode="auto">
          <a:xfrm>
            <a:off x="3809837" y="1828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22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32" name="Text Box 66"/>
          <p:cNvSpPr txBox="1">
            <a:spLocks noChangeArrowheads="1"/>
          </p:cNvSpPr>
          <p:nvPr/>
        </p:nvSpPr>
        <p:spPr bwMode="auto">
          <a:xfrm>
            <a:off x="228600" y="228600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The Great Depression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3" name="Text Box 67"/>
          <p:cNvSpPr txBox="1">
            <a:spLocks noChangeArrowheads="1"/>
          </p:cNvSpPr>
          <p:nvPr/>
        </p:nvSpPr>
        <p:spPr bwMode="auto">
          <a:xfrm>
            <a:off x="3886200" y="304800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World War 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4" name="Text Box 68"/>
          <p:cNvSpPr txBox="1">
            <a:spLocks noChangeArrowheads="1"/>
          </p:cNvSpPr>
          <p:nvPr/>
        </p:nvSpPr>
        <p:spPr bwMode="auto">
          <a:xfrm>
            <a:off x="5562600" y="3048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World War 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5" name="Text Box 69"/>
          <p:cNvSpPr txBox="1">
            <a:spLocks noChangeArrowheads="1"/>
          </p:cNvSpPr>
          <p:nvPr/>
        </p:nvSpPr>
        <p:spPr bwMode="auto">
          <a:xfrm>
            <a:off x="7315200" y="3048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World War </a:t>
            </a:r>
            <a:r>
              <a:rPr lang="en-US" b="1" dirty="0" smtClean="0">
                <a:solidFill>
                  <a:schemeClr val="bg1"/>
                </a:solidFill>
              </a:rPr>
              <a:t>II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6" name="Text Box 70"/>
          <p:cNvSpPr txBox="1">
            <a:spLocks noChangeArrowheads="1"/>
          </p:cNvSpPr>
          <p:nvPr/>
        </p:nvSpPr>
        <p:spPr bwMode="auto">
          <a:xfrm>
            <a:off x="2057400" y="268069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The Great Depression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914400" y="2209800"/>
            <a:ext cx="7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were the two major opposing alliances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1508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514600" y="3962400"/>
            <a:ext cx="396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 Allies and the Axis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295400" y="2362200"/>
            <a:ext cx="6781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How many people died due to this war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438400" y="4038600"/>
            <a:ext cx="3962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Over 60 million people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219200" y="2514600"/>
            <a:ext cx="662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Why did the U.S.A. join World War II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3556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219200" y="3810000"/>
            <a:ext cx="685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 Japanese bombed the American fleet in Pearl Harbor.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04800" y="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099" name="TextBox 11"/>
          <p:cNvSpPr txBox="1">
            <a:spLocks noChangeArrowheads="1"/>
          </p:cNvSpPr>
          <p:nvPr/>
        </p:nvSpPr>
        <p:spPr bwMode="auto">
          <a:xfrm>
            <a:off x="2286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1066800" y="1981200"/>
            <a:ext cx="7315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When did the Great Depression begin in the U.S.A.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743200" y="3505200"/>
            <a:ext cx="2057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August 1929</a:t>
            </a:r>
            <a:endParaRPr lang="zh-CN" altLang="en-US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304800" y="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762000" y="2286000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happened to the U.S.A. economy during this period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124" name="TextBox 11"/>
          <p:cNvSpPr txBox="1">
            <a:spLocks noChangeArrowheads="1"/>
          </p:cNvSpPr>
          <p:nvPr/>
        </p:nvSpPr>
        <p:spPr bwMode="auto">
          <a:xfrm>
            <a:off x="-3048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  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762000" y="3657600"/>
            <a:ext cx="723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its economy went into a recession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Back or Previous 1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295400" y="2133600"/>
            <a:ext cx="6705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caused the Great Depression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524000" y="4114800"/>
            <a:ext cx="533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 stock market crash of 1929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85800" y="2743200"/>
            <a:ext cx="7696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For how long did the Great Depression last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717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819400" y="4191000"/>
            <a:ext cx="2667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about 10 years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838200" y="2514600"/>
            <a:ext cx="7696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How did the Great Depression affect America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8196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600200" y="3810000"/>
            <a:ext cx="487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high </a:t>
            </a:r>
            <a:r>
              <a:rPr lang="en-US" sz="2400" dirty="0" smtClean="0">
                <a:solidFill>
                  <a:schemeClr val="accent2"/>
                </a:solidFill>
              </a:rPr>
              <a:t>unemployment, poverty, low profits, </a:t>
            </a:r>
            <a:r>
              <a:rPr lang="en-US" sz="2400" dirty="0" smtClean="0">
                <a:solidFill>
                  <a:schemeClr val="accent2"/>
                </a:solidFill>
              </a:rPr>
              <a:t>lost opportunities for economic growth</a:t>
            </a:r>
            <a:endParaRPr lang="zh-CN" altLang="en-US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295400" y="2590800"/>
            <a:ext cx="685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Which other </a:t>
            </a:r>
            <a:r>
              <a:rPr lang="en-US" sz="2800" dirty="0" smtClean="0"/>
              <a:t>countries besides the U.S.A. </a:t>
            </a:r>
            <a:r>
              <a:rPr lang="en-US" sz="2800" dirty="0" smtClean="0"/>
              <a:t>were affected by the Great Depression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2209800" y="4267200"/>
            <a:ext cx="457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Germany and Great Britain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752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09600" y="1981200"/>
            <a:ext cx="7772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President Franklin D. Roosevelt launched an economic recovery plan under a series of</a:t>
            </a:r>
          </a:p>
          <a:p>
            <a:r>
              <a:rPr lang="en-US" sz="2800" dirty="0" smtClean="0"/>
              <a:t>programs referred to as __________.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276600" y="4343400"/>
            <a:ext cx="259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the New Deal</a:t>
            </a:r>
            <a:endParaRPr lang="zh-CN" altLang="en-US" sz="28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Jeopard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Jeopardy</Template>
  <TotalTime>645</TotalTime>
  <Words>415</Words>
  <Application>Microsoft Office PowerPoint</Application>
  <PresentationFormat>On-screen Show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Jeopardy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Jude</dc:creator>
  <cp:lastModifiedBy>Jude</cp:lastModifiedBy>
  <cp:revision>96</cp:revision>
  <dcterms:created xsi:type="dcterms:W3CDTF">2010-05-06T19:00:54Z</dcterms:created>
  <dcterms:modified xsi:type="dcterms:W3CDTF">2017-03-06T08:54:23Z</dcterms:modified>
</cp:coreProperties>
</file>